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2" r:id="rId1"/>
  </p:sldMasterIdLst>
  <p:notesMasterIdLst>
    <p:notesMasterId r:id="rId25"/>
  </p:notesMasterIdLst>
  <p:sldIdLst>
    <p:sldId id="571" r:id="rId2"/>
    <p:sldId id="572" r:id="rId3"/>
    <p:sldId id="573" r:id="rId4"/>
    <p:sldId id="574" r:id="rId5"/>
    <p:sldId id="575" r:id="rId6"/>
    <p:sldId id="576" r:id="rId7"/>
    <p:sldId id="577" r:id="rId8"/>
    <p:sldId id="578" r:id="rId9"/>
    <p:sldId id="579" r:id="rId10"/>
    <p:sldId id="580" r:id="rId11"/>
    <p:sldId id="581" r:id="rId12"/>
    <p:sldId id="582" r:id="rId13"/>
    <p:sldId id="256" r:id="rId14"/>
    <p:sldId id="258" r:id="rId15"/>
    <p:sldId id="259" r:id="rId16"/>
    <p:sldId id="260" r:id="rId17"/>
    <p:sldId id="261" r:id="rId18"/>
    <p:sldId id="263" r:id="rId19"/>
    <p:sldId id="265" r:id="rId20"/>
    <p:sldId id="267" r:id="rId21"/>
    <p:sldId id="268" r:id="rId22"/>
    <p:sldId id="266" r:id="rId23"/>
    <p:sldId id="26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60"/>
    <p:restoredTop sz="95884"/>
  </p:normalViewPr>
  <p:slideViewPr>
    <p:cSldViewPr snapToGrid="0" snapToObjects="1">
      <p:cViewPr varScale="1">
        <p:scale>
          <a:sx n="73" d="100"/>
          <a:sy n="73" d="100"/>
        </p:scale>
        <p:origin x="-82" y="-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713E5-DABA-497C-A653-7D2B8ABE0DAB}" type="datetimeFigureOut">
              <a:rPr lang="tr-TR" smtClean="0"/>
              <a:pPr/>
              <a:t>26.04.2021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985F1-66C2-4A52-9949-A3C97A2DE6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6866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Just rotate the needle</a:t>
            </a:r>
            <a:r>
              <a:rPr lang="id-ID" dirty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Just Resize</a:t>
            </a:r>
            <a:r>
              <a:rPr lang="id-ID" baseline="0" dirty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3492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1 Grup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</a:p>
        </p:txBody>
      </p:sp>
      <p:sp>
        <p:nvSpPr>
          <p:cNvPr id="3" name="2 Metin kutusu"/>
          <p:cNvSpPr txBox="1"/>
          <p:nvPr/>
        </p:nvSpPr>
        <p:spPr>
          <a:xfrm>
            <a:off x="5375190" y="2582563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/>
              <a:t> Sınav öncesinde öğrenilen bilginin, sınav sırasında etkili bir biçimde kullanılmasına engel olan ve başarının düşmesine yol açan </a:t>
            </a:r>
            <a:r>
              <a:rPr lang="tr-TR" sz="3200" b="1" dirty="0">
                <a:solidFill>
                  <a:srgbClr val="FF0000"/>
                </a:solidFill>
              </a:rPr>
              <a:t>yoğun kaygıya </a:t>
            </a:r>
            <a:r>
              <a:rPr lang="tr-TR" sz="4800" b="1" dirty="0"/>
              <a:t>sınav kaygısı </a:t>
            </a:r>
            <a:r>
              <a:rPr lang="tr-TR" sz="3200" dirty="0"/>
              <a:t>denir. 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-217219" y="1288680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Düşük not aldığında, iyi bir lise veya üniversiteye gidemeyeceği düşünmesi.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751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Yüksek Hedef Belirlediğinde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Hedefine ulaşmak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Hedefine 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Hedefine  ulaşamayacağı inanması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330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solidFill>
                  <a:schemeClr val="tx2"/>
                </a:solidFill>
              </a:rPr>
              <a:t>Kendini sınav sonucu ile ilgili koyduğu hedefin üstünde puan aldığında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“Kendini Çok Başarılı</a:t>
            </a:r>
            <a:r>
              <a:rPr lang="tr-TR" sz="2000" dirty="0">
                <a:solidFill>
                  <a:schemeClr val="tx2"/>
                </a:solidFill>
              </a:rPr>
              <a:t>” Altında aldığında </a:t>
            </a:r>
            <a:r>
              <a:rPr lang="tr-TR" sz="2000" b="1" dirty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>
                <a:solidFill>
                  <a:schemeClr val="tx2"/>
                </a:solidFill>
              </a:rPr>
              <a:t> olarak görme.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55F0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4118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CA856-9356-EE47-8E02-2FAE224E5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869" y="532660"/>
            <a:ext cx="10696744" cy="2769833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x-none" dirty="0"/>
              <a:t>ınav kaygısında öğretmenler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A3FDA9-036D-614E-9AD0-5B1ED7C1D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263" y="4777379"/>
            <a:ext cx="10217350" cy="1126283"/>
          </a:xfrm>
        </p:spPr>
        <p:txBody>
          <a:bodyPr>
            <a:normAutofit/>
          </a:bodyPr>
          <a:lstStyle/>
          <a:p>
            <a:r>
              <a:rPr lang="tr-TR" sz="3600" dirty="0"/>
              <a:t>SERİK ANADOLU LİSESİ REHBERLİK SERVİSİ</a:t>
            </a:r>
            <a:endParaRPr lang="x-none" sz="3600" dirty="0"/>
          </a:p>
        </p:txBody>
      </p:sp>
    </p:spTree>
    <p:extLst>
      <p:ext uri="{BB962C8B-B14F-4D97-AF65-F5344CB8AC3E}">
        <p14:creationId xmlns:p14="http://schemas.microsoft.com/office/powerpoint/2010/main" xmlns="" val="18421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2B38B229-9EF3-EB49-9B28-6F14E35AF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5568" y="1103213"/>
            <a:ext cx="9070848" cy="2819809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/>
              <a:t>Ö</a:t>
            </a:r>
            <a:r>
              <a:rPr lang="x-none" sz="2400" dirty="0"/>
              <a:t>ğretmenlerin ‘’öğrencilerimin kazandıkları okulllar iyi olmalı, işlediğimiz konuyla ilgili yanlışı olmamalı, sınıfın netleri yüksek ise etkili öğretmenimdir.’’ gibi yanlış inançları çocukların sınav kaygısı yaşamasına yol açabilir.</a:t>
            </a:r>
          </a:p>
          <a:p>
            <a:pPr algn="l"/>
            <a:endParaRPr lang="x-none" sz="2400" dirty="0"/>
          </a:p>
          <a:p>
            <a:pPr algn="l"/>
            <a:r>
              <a:rPr lang="en-US" sz="2400" dirty="0" err="1"/>
              <a:t>Ö</a:t>
            </a:r>
            <a:r>
              <a:rPr lang="x-none" sz="2400" dirty="0"/>
              <a:t>ğretmenlerin kendi kaygılarının farkında olması, öğrencilere yansıtmaktan kaçınması gerekir.</a:t>
            </a:r>
          </a:p>
          <a:p>
            <a:pPr algn="l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5584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A3FDA9-036D-614E-9AD0-5B1ED7C1D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1225118"/>
            <a:ext cx="9070848" cy="4004804"/>
          </a:xfrm>
        </p:spPr>
        <p:txBody>
          <a:bodyPr/>
          <a:lstStyle/>
          <a:p>
            <a:pPr algn="l"/>
            <a:r>
              <a:rPr lang="en-US" sz="2400" dirty="0" err="1"/>
              <a:t>Ö</a:t>
            </a:r>
            <a:r>
              <a:rPr lang="x-none" sz="2400" dirty="0"/>
              <a:t>ğrencilerin mevcut beceri ve yeteneklerine göre bireysel uygun bir beklenti oluşturmak önemli.</a:t>
            </a:r>
          </a:p>
          <a:p>
            <a:pPr algn="l"/>
            <a:endParaRPr lang="x-none" sz="2400" dirty="0"/>
          </a:p>
          <a:p>
            <a:pPr algn="l"/>
            <a:r>
              <a:rPr lang="en-US" sz="2400" dirty="0" err="1"/>
              <a:t>Ö</a:t>
            </a:r>
            <a:r>
              <a:rPr lang="x-none" sz="2400" dirty="0"/>
              <a:t>ğrencilere sunulacak ilgi, değer ve sevgiyi akademik başarıya endekslememek gerekir.</a:t>
            </a:r>
          </a:p>
          <a:p>
            <a:pPr algn="l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6596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A3FDA9-036D-614E-9AD0-5B1ED7C1D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949911"/>
            <a:ext cx="9070848" cy="4189353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/>
              <a:t>Ö</a:t>
            </a:r>
            <a:r>
              <a:rPr lang="x-none" sz="2400" dirty="0"/>
              <a:t>ğrencileri sınıf arkadaşlarıyla, kendi sınıfını başka sınıflarla kıyaslamamak gerekir.</a:t>
            </a:r>
          </a:p>
          <a:p>
            <a:pPr algn="l"/>
            <a:endParaRPr lang="x-none" sz="2400" dirty="0"/>
          </a:p>
          <a:p>
            <a:pPr algn="l">
              <a:lnSpc>
                <a:spcPct val="150000"/>
              </a:lnSpc>
            </a:pPr>
            <a:r>
              <a:rPr lang="en-US" sz="2400" dirty="0" err="1"/>
              <a:t>Ö</a:t>
            </a:r>
            <a:r>
              <a:rPr lang="x-none" sz="2400" dirty="0"/>
              <a:t>ğrenciler kendi arasında sınav ve sınav sonuçlarını fazla önemsiyorlarsa, sınav ve sınav sonuçlarını normalleştirmeye çalışmalıdır</a:t>
            </a:r>
            <a:r>
              <a:rPr lang="x-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78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A3FDA9-036D-614E-9AD0-5B1ED7C1D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958788"/>
            <a:ext cx="9070848" cy="418047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err="1"/>
              <a:t>Ö</a:t>
            </a:r>
            <a:r>
              <a:rPr lang="x-none" sz="2400" dirty="0"/>
              <a:t>ğrencilerin duygu, düşünce ve davranışlarını mümkün olduğunca yakından takip etmelidir.</a:t>
            </a:r>
          </a:p>
          <a:p>
            <a:pPr algn="l">
              <a:lnSpc>
                <a:spcPct val="150000"/>
              </a:lnSpc>
            </a:pPr>
            <a:endParaRPr lang="x-none" sz="2400" dirty="0"/>
          </a:p>
          <a:p>
            <a:pPr algn="l">
              <a:lnSpc>
                <a:spcPct val="150000"/>
              </a:lnSpc>
            </a:pPr>
            <a:r>
              <a:rPr lang="en-US" sz="2400" dirty="0" err="1"/>
              <a:t>Ö</a:t>
            </a:r>
            <a:r>
              <a:rPr lang="x-none" sz="2400" dirty="0"/>
              <a:t>ğrencilerde fark edilen sınav ve sınav sonucuyla ilgili olumsuz, hatalı düşünceler çocukla konuşulabilir.</a:t>
            </a:r>
          </a:p>
        </p:txBody>
      </p:sp>
    </p:spTree>
    <p:extLst>
      <p:ext uri="{BB962C8B-B14F-4D97-AF65-F5344CB8AC3E}">
        <p14:creationId xmlns:p14="http://schemas.microsoft.com/office/powerpoint/2010/main" xmlns="" val="39172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A4C7093-6BAA-5D49-BA4D-632B733EB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820" y="401952"/>
            <a:ext cx="9070848" cy="2698813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/>
              <a:t>Öğretmenler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, </a:t>
            </a:r>
            <a:r>
              <a:rPr lang="en-US" sz="2400" dirty="0" err="1"/>
              <a:t>öğrencilerimizi</a:t>
            </a:r>
            <a:r>
              <a:rPr lang="en-US" sz="2400" dirty="0"/>
              <a:t> </a:t>
            </a:r>
            <a:r>
              <a:rPr lang="en-US" sz="2400" dirty="0" err="1"/>
              <a:t>iyi</a:t>
            </a:r>
            <a:r>
              <a:rPr lang="en-US" sz="2400" dirty="0"/>
              <a:t> </a:t>
            </a:r>
            <a:r>
              <a:rPr lang="en-US" sz="2400" dirty="0" err="1"/>
              <a:t>tanımalı</a:t>
            </a:r>
            <a:r>
              <a:rPr lang="en-US" sz="2400" dirty="0"/>
              <a:t>, </a:t>
            </a:r>
            <a:r>
              <a:rPr lang="en-US" sz="2400" dirty="0" err="1"/>
              <a:t>neyi</a:t>
            </a:r>
            <a:r>
              <a:rPr lang="en-US" sz="2400" dirty="0"/>
              <a:t> </a:t>
            </a:r>
            <a:r>
              <a:rPr lang="en-US" sz="2400" dirty="0" err="1"/>
              <a:t>başarıp</a:t>
            </a:r>
            <a:r>
              <a:rPr lang="en-US" sz="2400" dirty="0"/>
              <a:t> </a:t>
            </a:r>
            <a:r>
              <a:rPr lang="en-US" sz="2400" dirty="0" err="1"/>
              <a:t>neyi</a:t>
            </a:r>
            <a:r>
              <a:rPr lang="en-US" sz="2400" dirty="0"/>
              <a:t> </a:t>
            </a:r>
            <a:r>
              <a:rPr lang="en-US" sz="2400" dirty="0" err="1"/>
              <a:t>başaramayacaklarını</a:t>
            </a:r>
            <a:r>
              <a:rPr lang="en-US" sz="2400" dirty="0"/>
              <a:t> </a:t>
            </a:r>
            <a:r>
              <a:rPr lang="en-US" sz="2400" dirty="0" err="1"/>
              <a:t>bilmeliyiz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  <a:p>
            <a:pPr algn="l"/>
            <a:r>
              <a:rPr lang="en-US" sz="2400" dirty="0" err="1"/>
              <a:t>Öğrenclerimizin</a:t>
            </a:r>
            <a:r>
              <a:rPr lang="en-US" sz="2400" dirty="0"/>
              <a:t> </a:t>
            </a:r>
            <a:r>
              <a:rPr lang="en-US" sz="2400" dirty="0" err="1"/>
              <a:t>kapasitesinin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beklenti</a:t>
            </a:r>
            <a:r>
              <a:rPr lang="en-US" sz="2400" dirty="0"/>
              <a:t> </a:t>
            </a:r>
            <a:r>
              <a:rPr lang="en-US" sz="2400" dirty="0" err="1"/>
              <a:t>geliştirmek</a:t>
            </a:r>
            <a:r>
              <a:rPr lang="en-US" sz="2400" dirty="0"/>
              <a:t>, </a:t>
            </a:r>
            <a:r>
              <a:rPr lang="en-US" sz="2400" dirty="0" err="1"/>
              <a:t>öğrencilerde</a:t>
            </a:r>
            <a:r>
              <a:rPr lang="en-US" sz="2400" dirty="0"/>
              <a:t> </a:t>
            </a:r>
            <a:r>
              <a:rPr lang="en-US" sz="2400" dirty="0" err="1"/>
              <a:t>aşırı</a:t>
            </a:r>
            <a:r>
              <a:rPr lang="en-US" sz="2400" dirty="0"/>
              <a:t> </a:t>
            </a:r>
            <a:r>
              <a:rPr lang="en-US" sz="2400" dirty="0" err="1"/>
              <a:t>kaygıya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özgüven</a:t>
            </a:r>
            <a:r>
              <a:rPr lang="en-US" sz="2400" dirty="0"/>
              <a:t> </a:t>
            </a:r>
            <a:r>
              <a:rPr lang="en-US" sz="2400" dirty="0" err="1"/>
              <a:t>eksikliğine</a:t>
            </a:r>
            <a:r>
              <a:rPr lang="en-US" sz="2400" dirty="0"/>
              <a:t> </a:t>
            </a:r>
            <a:r>
              <a:rPr lang="en-US" sz="2400" dirty="0" err="1"/>
              <a:t>neden</a:t>
            </a:r>
            <a:r>
              <a:rPr lang="en-US" sz="2400" dirty="0"/>
              <a:t> </a:t>
            </a:r>
            <a:r>
              <a:rPr lang="en-US" sz="2400" dirty="0" err="1"/>
              <a:t>olacaktır</a:t>
            </a:r>
            <a:r>
              <a:rPr lang="en-US" sz="2400" dirty="0"/>
              <a:t>.</a:t>
            </a:r>
            <a:endParaRPr lang="x-none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36F560-FC56-D04B-A077-4645270C49CD}"/>
              </a:ext>
            </a:extLst>
          </p:cNvPr>
          <p:cNvSpPr txBox="1">
            <a:spLocks/>
          </p:cNvSpPr>
          <p:nvPr/>
        </p:nvSpPr>
        <p:spPr>
          <a:xfrm>
            <a:off x="1559051" y="3231473"/>
            <a:ext cx="8666617" cy="2098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</a:rPr>
              <a:t>Bazen</a:t>
            </a:r>
            <a:r>
              <a:rPr lang="en-US" sz="2400" dirty="0">
                <a:solidFill>
                  <a:srgbClr val="FF0000"/>
                </a:solidFill>
              </a:rPr>
              <a:t> motive </a:t>
            </a:r>
            <a:r>
              <a:rPr lang="en-US" sz="2400" dirty="0" err="1">
                <a:solidFill>
                  <a:srgbClr val="FF0000"/>
                </a:solidFill>
              </a:rPr>
              <a:t>etmek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amacıyla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kullanılan</a:t>
            </a:r>
            <a:r>
              <a:rPr lang="en-US" sz="2400" dirty="0">
                <a:solidFill>
                  <a:srgbClr val="FF0000"/>
                </a:solidFill>
              </a:rPr>
              <a:t> ‘ </a:t>
            </a:r>
            <a:r>
              <a:rPr lang="en-US" sz="2400" dirty="0" err="1">
                <a:solidFill>
                  <a:srgbClr val="FF0000"/>
                </a:solidFill>
              </a:rPr>
              <a:t>Senin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kazanacağından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yüzde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yüz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eminim</a:t>
            </a:r>
            <a:r>
              <a:rPr lang="en-US" sz="2400" dirty="0">
                <a:solidFill>
                  <a:srgbClr val="FF0000"/>
                </a:solidFill>
              </a:rPr>
              <a:t>.’ ‘ Sen </a:t>
            </a:r>
            <a:r>
              <a:rPr lang="en-US" sz="2400" dirty="0" err="1">
                <a:solidFill>
                  <a:srgbClr val="FF0000"/>
                </a:solidFill>
              </a:rPr>
              <a:t>şimdiye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kadar</a:t>
            </a:r>
            <a:r>
              <a:rPr lang="en-US" sz="2400" dirty="0">
                <a:solidFill>
                  <a:srgbClr val="FF0000"/>
                </a:solidFill>
              </a:rPr>
              <a:t> hep </a:t>
            </a:r>
            <a:r>
              <a:rPr lang="en-US" sz="2400" dirty="0" err="1">
                <a:solidFill>
                  <a:srgbClr val="FF0000"/>
                </a:solidFill>
              </a:rPr>
              <a:t>başarılı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oldun</a:t>
            </a:r>
            <a:r>
              <a:rPr lang="en-US" sz="2400" dirty="0">
                <a:solidFill>
                  <a:srgbClr val="FF0000"/>
                </a:solidFill>
              </a:rPr>
              <a:t>. Bu </a:t>
            </a:r>
            <a:r>
              <a:rPr lang="en-US" sz="2400" dirty="0" err="1">
                <a:solidFill>
                  <a:srgbClr val="FF0000"/>
                </a:solidFill>
              </a:rPr>
              <a:t>sınavda</a:t>
            </a:r>
            <a:r>
              <a:rPr lang="en-US" sz="2400" dirty="0">
                <a:solidFill>
                  <a:srgbClr val="FF0000"/>
                </a:solidFill>
              </a:rPr>
              <a:t> da </a:t>
            </a:r>
            <a:r>
              <a:rPr lang="en-US" sz="2400" dirty="0" err="1">
                <a:solidFill>
                  <a:srgbClr val="FF0000"/>
                </a:solidFill>
              </a:rPr>
              <a:t>başarılı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olacağını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herkes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biliyor</a:t>
            </a:r>
            <a:r>
              <a:rPr lang="en-US" sz="2400" dirty="0">
                <a:solidFill>
                  <a:srgbClr val="FF0000"/>
                </a:solidFill>
              </a:rPr>
              <a:t>.’ </a:t>
            </a:r>
            <a:r>
              <a:rPr lang="en-US" sz="2400" dirty="0" err="1">
                <a:solidFill>
                  <a:srgbClr val="FF0000"/>
                </a:solidFill>
              </a:rPr>
              <a:t>gibi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cümleler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öğrencilerimizi</a:t>
            </a:r>
            <a:r>
              <a:rPr lang="en-US" sz="2400" dirty="0">
                <a:solidFill>
                  <a:srgbClr val="FF0000"/>
                </a:solidFill>
              </a:rPr>
              <a:t> motive </a:t>
            </a:r>
            <a:r>
              <a:rPr lang="en-US" sz="2400" dirty="0" err="1">
                <a:solidFill>
                  <a:srgbClr val="FF0000"/>
                </a:solidFill>
              </a:rPr>
              <a:t>etmez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400" dirty="0" err="1"/>
              <a:t>Aksine</a:t>
            </a:r>
            <a:r>
              <a:rPr lang="en-US" sz="2400" dirty="0"/>
              <a:t> </a:t>
            </a:r>
            <a:r>
              <a:rPr lang="en-US" sz="2400" dirty="0" err="1"/>
              <a:t>öğrenci</a:t>
            </a:r>
            <a:r>
              <a:rPr lang="en-US" sz="2400" dirty="0"/>
              <a:t> </a:t>
            </a:r>
            <a:r>
              <a:rPr lang="en-US" sz="2400" dirty="0" err="1"/>
              <a:t>başarılıydım</a:t>
            </a:r>
            <a:r>
              <a:rPr lang="en-US" sz="2400" dirty="0"/>
              <a:t> </a:t>
            </a:r>
            <a:r>
              <a:rPr lang="en-US" sz="2400" dirty="0" err="1"/>
              <a:t>bunu</a:t>
            </a:r>
            <a:r>
              <a:rPr lang="en-US" sz="2400" dirty="0"/>
              <a:t> da </a:t>
            </a:r>
            <a:r>
              <a:rPr lang="en-US" sz="2400" dirty="0" err="1"/>
              <a:t>başarmak</a:t>
            </a:r>
            <a:r>
              <a:rPr lang="en-US" sz="2400" dirty="0"/>
              <a:t> </a:t>
            </a:r>
            <a:r>
              <a:rPr lang="en-US" sz="2400" dirty="0" err="1"/>
              <a:t>zorundayım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düşünür</a:t>
            </a:r>
            <a:r>
              <a:rPr lang="en-US" sz="2400" dirty="0"/>
              <a:t>. </a:t>
            </a:r>
            <a:r>
              <a:rPr lang="en-US" sz="2400" dirty="0" err="1"/>
              <a:t>Kendine</a:t>
            </a:r>
            <a:r>
              <a:rPr lang="en-US" sz="2400" dirty="0"/>
              <a:t> </a:t>
            </a:r>
            <a:r>
              <a:rPr lang="en-US" sz="2400" dirty="0" err="1"/>
              <a:t>aşırı</a:t>
            </a:r>
            <a:r>
              <a:rPr lang="en-US" sz="2400" dirty="0"/>
              <a:t> </a:t>
            </a:r>
            <a:r>
              <a:rPr lang="en-US" sz="2400" dirty="0" err="1"/>
              <a:t>başarı</a:t>
            </a:r>
            <a:r>
              <a:rPr lang="en-US" sz="2400" dirty="0"/>
              <a:t> </a:t>
            </a:r>
            <a:r>
              <a:rPr lang="en-US" sz="2400" dirty="0" err="1"/>
              <a:t>sorumluluğu</a:t>
            </a:r>
            <a:r>
              <a:rPr lang="en-US" sz="2400" dirty="0"/>
              <a:t> </a:t>
            </a:r>
            <a:r>
              <a:rPr lang="en-US" sz="2400" dirty="0" err="1"/>
              <a:t>yükler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kaygısının</a:t>
            </a:r>
            <a:r>
              <a:rPr lang="en-US" sz="2400" dirty="0"/>
              <a:t> </a:t>
            </a:r>
            <a:r>
              <a:rPr lang="en-US" sz="2400" dirty="0" err="1"/>
              <a:t>artmasına</a:t>
            </a:r>
            <a:r>
              <a:rPr lang="en-US" sz="2400" dirty="0"/>
              <a:t> </a:t>
            </a:r>
            <a:r>
              <a:rPr lang="en-US" sz="2400" dirty="0" err="1"/>
              <a:t>neden</a:t>
            </a:r>
            <a:r>
              <a:rPr lang="en-US" sz="2400" dirty="0"/>
              <a:t> </a:t>
            </a:r>
            <a:r>
              <a:rPr lang="en-US" sz="2400" dirty="0" err="1"/>
              <a:t>olur</a:t>
            </a:r>
            <a:r>
              <a:rPr lang="en-US" sz="2400" dirty="0"/>
              <a:t>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22163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0CCB096-DFB9-B246-8D51-9FE4622A2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1233996"/>
            <a:ext cx="9070975" cy="3904743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/>
              <a:t>Öğrencinilerinizi</a:t>
            </a:r>
            <a:r>
              <a:rPr lang="en-US" sz="2400" dirty="0"/>
              <a:t> </a:t>
            </a:r>
            <a:r>
              <a:rPr lang="en-US" sz="2400" dirty="0" err="1"/>
              <a:t>çalışmaya</a:t>
            </a:r>
            <a:r>
              <a:rPr lang="en-US" sz="2400" dirty="0"/>
              <a:t> </a:t>
            </a:r>
            <a:r>
              <a:rPr lang="en-US" sz="2400" dirty="0" err="1"/>
              <a:t>teşvik</a:t>
            </a:r>
            <a:r>
              <a:rPr lang="en-US" sz="2400" dirty="0"/>
              <a:t> </a:t>
            </a:r>
            <a:r>
              <a:rPr lang="en-US" sz="2400" dirty="0" err="1"/>
              <a:t>edin</a:t>
            </a:r>
            <a:r>
              <a:rPr lang="en-US" sz="2400" dirty="0"/>
              <a:t> </a:t>
            </a:r>
            <a:r>
              <a:rPr lang="en-US" sz="2400" dirty="0" err="1"/>
              <a:t>ancak</a:t>
            </a:r>
            <a:r>
              <a:rPr lang="en-US" sz="2400" dirty="0"/>
              <a:t> </a:t>
            </a:r>
            <a:r>
              <a:rPr lang="en-US" sz="2400" dirty="0" err="1"/>
              <a:t>baskı</a:t>
            </a:r>
            <a:r>
              <a:rPr lang="en-US" sz="2400" dirty="0"/>
              <a:t> </a:t>
            </a:r>
            <a:r>
              <a:rPr lang="en-US" sz="2400" dirty="0" err="1"/>
              <a:t>yapmamaya</a:t>
            </a:r>
            <a:r>
              <a:rPr lang="en-US" sz="2400" dirty="0"/>
              <a:t> </a:t>
            </a:r>
            <a:r>
              <a:rPr lang="en-US" sz="2400" dirty="0" err="1"/>
              <a:t>dikkat</a:t>
            </a:r>
            <a:r>
              <a:rPr lang="en-US" sz="2400" dirty="0"/>
              <a:t> </a:t>
            </a:r>
            <a:r>
              <a:rPr lang="en-US" sz="2400" dirty="0" err="1"/>
              <a:t>edin</a:t>
            </a:r>
            <a:r>
              <a:rPr lang="en-US" sz="2400" dirty="0"/>
              <a:t>.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 </a:t>
            </a:r>
            <a:r>
              <a:rPr lang="en-US" sz="2400" dirty="0" err="1"/>
              <a:t>Siz</a:t>
            </a:r>
            <a:r>
              <a:rPr lang="en-US" sz="2400" dirty="0"/>
              <a:t> </a:t>
            </a:r>
            <a:r>
              <a:rPr lang="en-US" sz="2400" dirty="0" err="1"/>
              <a:t>sürekli</a:t>
            </a:r>
            <a:r>
              <a:rPr lang="en-US" sz="2400" dirty="0"/>
              <a:t> </a:t>
            </a:r>
            <a:r>
              <a:rPr lang="en-US" sz="2400" dirty="0" err="1"/>
              <a:t>dıştan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etmek</a:t>
            </a:r>
            <a:r>
              <a:rPr lang="en-US" sz="2400" dirty="0"/>
              <a:t> </a:t>
            </a:r>
            <a:r>
              <a:rPr lang="en-US" sz="2400" dirty="0" err="1"/>
              <a:t>yerine</a:t>
            </a:r>
            <a:r>
              <a:rPr lang="en-US" sz="2400" dirty="0"/>
              <a:t> </a:t>
            </a:r>
            <a:r>
              <a:rPr lang="en-US" sz="2400" dirty="0" err="1"/>
              <a:t>onun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sorumluluğunu</a:t>
            </a:r>
            <a:r>
              <a:rPr lang="en-US" sz="2400" dirty="0"/>
              <a:t> </a:t>
            </a:r>
            <a:r>
              <a:rPr lang="en-US" sz="2400" dirty="0" err="1"/>
              <a:t>alıp</a:t>
            </a:r>
            <a:r>
              <a:rPr lang="en-US" sz="2400" dirty="0"/>
              <a:t> </a:t>
            </a:r>
            <a:r>
              <a:rPr lang="en-US" sz="2400" dirty="0" err="1"/>
              <a:t>kendisini</a:t>
            </a:r>
            <a:r>
              <a:rPr lang="en-US" sz="2400" dirty="0"/>
              <a:t> </a:t>
            </a:r>
            <a:r>
              <a:rPr lang="en-US" sz="2400" dirty="0" err="1"/>
              <a:t>planlamasına</a:t>
            </a:r>
            <a:r>
              <a:rPr lang="en-US" sz="2400" dirty="0"/>
              <a:t> </a:t>
            </a:r>
            <a:r>
              <a:rPr lang="en-US" sz="2400" dirty="0" err="1"/>
              <a:t>fırsat</a:t>
            </a:r>
            <a:r>
              <a:rPr lang="en-US" sz="2400" dirty="0"/>
              <a:t> </a:t>
            </a:r>
            <a:r>
              <a:rPr lang="en-US" sz="2400" dirty="0" err="1"/>
              <a:t>verin</a:t>
            </a:r>
            <a:r>
              <a:rPr lang="en-US" sz="2400" dirty="0"/>
              <a:t>. </a:t>
            </a:r>
          </a:p>
          <a:p>
            <a:pPr algn="l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750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/>
              <a:t>Başarı</a:t>
            </a:r>
          </a:p>
          <a:p>
            <a:pPr algn="ctr"/>
            <a:r>
              <a:rPr lang="tr-TR" sz="3600" b="1" dirty="0"/>
              <a:t>Düzeyi</a:t>
            </a:r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>
                <a:solidFill>
                  <a:srgbClr val="FF0000"/>
                </a:solidFill>
              </a:rPr>
              <a:t>Düzeyi</a:t>
            </a: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608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576C53F-D96F-7F46-9AEB-3690CE933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1065321"/>
            <a:ext cx="9070975" cy="407341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err="1"/>
              <a:t>Öğrencilerin</a:t>
            </a:r>
            <a:r>
              <a:rPr lang="en-US" sz="2400" dirty="0"/>
              <a:t> </a:t>
            </a:r>
            <a:r>
              <a:rPr lang="en-US" sz="2400" dirty="0" err="1"/>
              <a:t>olumsuz</a:t>
            </a:r>
            <a:r>
              <a:rPr lang="en-US" sz="2400" dirty="0"/>
              <a:t> </a:t>
            </a:r>
            <a:r>
              <a:rPr lang="en-US" sz="2400" dirty="0" err="1"/>
              <a:t>yönleri</a:t>
            </a:r>
            <a:r>
              <a:rPr lang="en-US" sz="2400" dirty="0"/>
              <a:t> </a:t>
            </a:r>
            <a:r>
              <a:rPr lang="en-US" sz="2400" dirty="0" err="1"/>
              <a:t>değil</a:t>
            </a:r>
            <a:r>
              <a:rPr lang="en-US" sz="2400" dirty="0"/>
              <a:t> </a:t>
            </a:r>
            <a:r>
              <a:rPr lang="en-US" sz="2400" dirty="0" err="1"/>
              <a:t>olumlu</a:t>
            </a:r>
            <a:r>
              <a:rPr lang="en-US" sz="2400" dirty="0"/>
              <a:t> </a:t>
            </a:r>
            <a:r>
              <a:rPr lang="en-US" sz="2400" dirty="0" err="1"/>
              <a:t>yönleri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durun</a:t>
            </a:r>
            <a:r>
              <a:rPr lang="en-US" sz="2400" dirty="0"/>
              <a:t>, </a:t>
            </a:r>
            <a:r>
              <a:rPr lang="en-US" sz="2400" dirty="0" err="1"/>
              <a:t>geçmişteki</a:t>
            </a:r>
            <a:r>
              <a:rPr lang="en-US" sz="2400" dirty="0"/>
              <a:t> </a:t>
            </a:r>
            <a:r>
              <a:rPr lang="en-US" sz="2400" dirty="0" err="1"/>
              <a:t>başarılarını</a:t>
            </a:r>
            <a:r>
              <a:rPr lang="en-US" sz="2400" dirty="0"/>
              <a:t> </a:t>
            </a:r>
            <a:r>
              <a:rPr lang="en-US" sz="2400" dirty="0" err="1"/>
              <a:t>vurgulayın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kendine</a:t>
            </a:r>
            <a:r>
              <a:rPr lang="en-US" sz="2400" dirty="0"/>
              <a:t> </a:t>
            </a:r>
            <a:r>
              <a:rPr lang="en-US" sz="2400" dirty="0" err="1"/>
              <a:t>güven</a:t>
            </a:r>
            <a:r>
              <a:rPr lang="en-US" sz="2400" dirty="0"/>
              <a:t> </a:t>
            </a:r>
            <a:r>
              <a:rPr lang="en-US" sz="2400" dirty="0" err="1"/>
              <a:t>duymasını</a:t>
            </a:r>
            <a:r>
              <a:rPr lang="en-US" sz="2400" dirty="0"/>
              <a:t> </a:t>
            </a:r>
            <a:r>
              <a:rPr lang="en-US" sz="2400" dirty="0" err="1"/>
              <a:t>sağlayın</a:t>
            </a:r>
            <a:r>
              <a:rPr lang="en-US" sz="2400" dirty="0"/>
              <a:t> </a:t>
            </a:r>
            <a:r>
              <a:rPr lang="en-US" sz="2400" dirty="0" err="1"/>
              <a:t>ancak</a:t>
            </a:r>
            <a:r>
              <a:rPr lang="en-US" sz="2400" dirty="0"/>
              <a:t> </a:t>
            </a:r>
            <a:r>
              <a:rPr lang="en-US" sz="2400" dirty="0" err="1"/>
              <a:t>gerçekçi</a:t>
            </a:r>
            <a:r>
              <a:rPr lang="en-US" sz="2400" dirty="0"/>
              <a:t> </a:t>
            </a:r>
            <a:r>
              <a:rPr lang="en-US" sz="2400" dirty="0" err="1"/>
              <a:t>olmaya</a:t>
            </a:r>
            <a:r>
              <a:rPr lang="en-US" sz="2400" dirty="0"/>
              <a:t> </a:t>
            </a:r>
            <a:r>
              <a:rPr lang="en-US" sz="2400" dirty="0" err="1"/>
              <a:t>çalışın</a:t>
            </a:r>
            <a:r>
              <a:rPr lang="en-US" sz="2400" dirty="0"/>
              <a:t>.</a:t>
            </a:r>
          </a:p>
          <a:p>
            <a:pPr algn="l">
              <a:lnSpc>
                <a:spcPct val="150000"/>
              </a:lnSpc>
            </a:pPr>
            <a:endParaRPr lang="en-US" sz="2400" dirty="0"/>
          </a:p>
          <a:p>
            <a:pPr algn="l">
              <a:lnSpc>
                <a:spcPct val="150000"/>
              </a:lnSpc>
            </a:pPr>
            <a:r>
              <a:rPr lang="en-US" sz="2400" dirty="0" err="1"/>
              <a:t>Öğrencinin</a:t>
            </a:r>
            <a:r>
              <a:rPr lang="en-US" sz="2400" dirty="0"/>
              <a:t> </a:t>
            </a:r>
            <a:r>
              <a:rPr lang="en-US" sz="2400" dirty="0" err="1"/>
              <a:t>inanmadığı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beklentilerle</a:t>
            </a:r>
            <a:r>
              <a:rPr lang="en-US" sz="2400" dirty="0"/>
              <a:t> </a:t>
            </a:r>
            <a:r>
              <a:rPr lang="en-US" sz="2400" dirty="0" err="1"/>
              <a:t>onun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baskı</a:t>
            </a:r>
            <a:r>
              <a:rPr lang="en-US" sz="2400" dirty="0"/>
              <a:t> </a:t>
            </a:r>
            <a:r>
              <a:rPr lang="en-US" sz="2400" dirty="0" err="1"/>
              <a:t>yaratmamaya</a:t>
            </a:r>
            <a:r>
              <a:rPr lang="en-US" sz="2400" dirty="0"/>
              <a:t> </a:t>
            </a:r>
            <a:r>
              <a:rPr lang="en-US" sz="2400" dirty="0" err="1"/>
              <a:t>dikkat</a:t>
            </a:r>
            <a:r>
              <a:rPr lang="en-US" sz="2400" dirty="0"/>
              <a:t> </a:t>
            </a:r>
            <a:r>
              <a:rPr lang="en-US" sz="2400" dirty="0" err="1"/>
              <a:t>edin</a:t>
            </a:r>
            <a:r>
              <a:rPr lang="en-US" sz="2400" dirty="0"/>
              <a:t>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38744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87BB7AE-62E1-B143-AA02-E7694FC65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976544"/>
            <a:ext cx="9070975" cy="416219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err="1"/>
              <a:t>Öğrencilerinizin</a:t>
            </a:r>
            <a:r>
              <a:rPr lang="en-US" sz="2400" dirty="0"/>
              <a:t> </a:t>
            </a:r>
            <a:r>
              <a:rPr lang="en-US" sz="2400" dirty="0" err="1"/>
              <a:t>sınava</a:t>
            </a:r>
            <a:r>
              <a:rPr lang="en-US" sz="2400" dirty="0"/>
              <a:t> </a:t>
            </a:r>
            <a:r>
              <a:rPr lang="en-US" sz="2400" dirty="0" err="1"/>
              <a:t>yönelik</a:t>
            </a:r>
            <a:r>
              <a:rPr lang="en-US" sz="2400" dirty="0"/>
              <a:t> </a:t>
            </a:r>
            <a:r>
              <a:rPr lang="en-US" sz="2400" dirty="0" err="1"/>
              <a:t>çabalarını</a:t>
            </a:r>
            <a:r>
              <a:rPr lang="en-US" sz="2400" dirty="0"/>
              <a:t> </a:t>
            </a:r>
            <a:r>
              <a:rPr lang="en-US" sz="2400" dirty="0" err="1"/>
              <a:t>takdir</a:t>
            </a:r>
            <a:r>
              <a:rPr lang="en-US" sz="2400" dirty="0"/>
              <a:t> </a:t>
            </a:r>
            <a:r>
              <a:rPr lang="en-US" sz="2400" dirty="0" err="1"/>
              <a:t>edin</a:t>
            </a:r>
            <a:r>
              <a:rPr lang="en-US" sz="2400" dirty="0"/>
              <a:t>. </a:t>
            </a:r>
          </a:p>
          <a:p>
            <a:pPr algn="l">
              <a:lnSpc>
                <a:spcPct val="150000"/>
              </a:lnSpc>
            </a:pPr>
            <a:endParaRPr lang="en-US" sz="2400" dirty="0"/>
          </a:p>
          <a:p>
            <a:pPr algn="l">
              <a:lnSpc>
                <a:spcPct val="150000"/>
              </a:lnSpc>
            </a:pPr>
            <a:r>
              <a:rPr lang="en-US" sz="2400" dirty="0"/>
              <a:t>Ona “</a:t>
            </a:r>
            <a:r>
              <a:rPr lang="en-US" sz="2400" i="1" u="sng" dirty="0" err="1"/>
              <a:t>sen</a:t>
            </a:r>
            <a:r>
              <a:rPr lang="en-US" sz="2400" i="1" u="sng" dirty="0"/>
              <a:t> </a:t>
            </a:r>
            <a:r>
              <a:rPr lang="en-US" sz="2400" i="1" u="sng" dirty="0" err="1"/>
              <a:t>zaten</a:t>
            </a:r>
            <a:r>
              <a:rPr lang="en-US" sz="2400" i="1" u="sng" dirty="0"/>
              <a:t> </a:t>
            </a:r>
            <a:r>
              <a:rPr lang="en-US" sz="2400" i="1" u="sng" dirty="0" err="1"/>
              <a:t>çok</a:t>
            </a:r>
            <a:r>
              <a:rPr lang="en-US" sz="2400" i="1" u="sng" dirty="0"/>
              <a:t> </a:t>
            </a:r>
            <a:r>
              <a:rPr lang="en-US" sz="2400" i="1" u="sng" dirty="0" err="1"/>
              <a:t>akıllısın</a:t>
            </a:r>
            <a:r>
              <a:rPr lang="en-US" sz="2400" i="1" u="sng" dirty="0"/>
              <a:t>, </a:t>
            </a:r>
            <a:r>
              <a:rPr lang="en-US" sz="2400" i="1" u="sng" dirty="0" err="1"/>
              <a:t>zekisin</a:t>
            </a:r>
            <a:r>
              <a:rPr lang="en-US" sz="2400" dirty="0"/>
              <a:t>” </a:t>
            </a:r>
            <a:r>
              <a:rPr lang="en-US" sz="2400" dirty="0" err="1"/>
              <a:t>demek</a:t>
            </a:r>
            <a:r>
              <a:rPr lang="en-US" sz="2400" dirty="0"/>
              <a:t> </a:t>
            </a:r>
            <a:r>
              <a:rPr lang="en-US" sz="2400" dirty="0" err="1"/>
              <a:t>yerine</a:t>
            </a:r>
            <a:r>
              <a:rPr lang="en-US" sz="2400" dirty="0"/>
              <a:t> “</a:t>
            </a:r>
            <a:r>
              <a:rPr lang="en-US" sz="2400" i="1" u="sng" dirty="0"/>
              <a:t>ne </a:t>
            </a:r>
            <a:r>
              <a:rPr lang="en-US" sz="2400" i="1" u="sng" dirty="0" err="1"/>
              <a:t>kadar</a:t>
            </a:r>
            <a:r>
              <a:rPr lang="en-US" sz="2400" i="1" u="sng" dirty="0"/>
              <a:t> </a:t>
            </a:r>
            <a:r>
              <a:rPr lang="en-US" sz="2400" i="1" u="sng" dirty="0" err="1"/>
              <a:t>çok</a:t>
            </a:r>
            <a:r>
              <a:rPr lang="en-US" sz="2400" i="1" u="sng" dirty="0"/>
              <a:t> </a:t>
            </a:r>
            <a:r>
              <a:rPr lang="en-US" sz="2400" i="1" u="sng" dirty="0" err="1"/>
              <a:t>çalıştığını</a:t>
            </a:r>
            <a:r>
              <a:rPr lang="en-US" sz="2400" i="1" u="sng" dirty="0"/>
              <a:t> </a:t>
            </a:r>
            <a:r>
              <a:rPr lang="en-US" sz="2400" i="1" u="sng" dirty="0" err="1"/>
              <a:t>görüyorum</a:t>
            </a:r>
            <a:r>
              <a:rPr lang="en-US" sz="2400" i="1" u="sng" dirty="0"/>
              <a:t>, </a:t>
            </a:r>
            <a:r>
              <a:rPr lang="en-US" sz="2400" i="1" u="sng" dirty="0" err="1"/>
              <a:t>çabalarının</a:t>
            </a:r>
            <a:r>
              <a:rPr lang="en-US" sz="2400" i="1" u="sng" dirty="0"/>
              <a:t> </a:t>
            </a:r>
            <a:r>
              <a:rPr lang="en-US" sz="2400" i="1" u="sng" dirty="0" err="1"/>
              <a:t>sonucunu</a:t>
            </a:r>
            <a:r>
              <a:rPr lang="en-US" sz="2400" i="1" u="sng" dirty="0"/>
              <a:t> </a:t>
            </a:r>
            <a:r>
              <a:rPr lang="en-US" sz="2400" i="1" u="sng" dirty="0" err="1"/>
              <a:t>alacağına</a:t>
            </a:r>
            <a:r>
              <a:rPr lang="en-US" sz="2400" i="1" u="sng" dirty="0"/>
              <a:t> </a:t>
            </a:r>
            <a:r>
              <a:rPr lang="en-US" sz="2400" i="1" u="sng" dirty="0" err="1"/>
              <a:t>inanıyorum</a:t>
            </a:r>
            <a:r>
              <a:rPr lang="en-US" sz="2400" dirty="0"/>
              <a:t>”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sözler</a:t>
            </a:r>
            <a:r>
              <a:rPr lang="en-US" sz="2400" dirty="0"/>
              <a:t> </a:t>
            </a:r>
            <a:r>
              <a:rPr lang="en-US" sz="2400" dirty="0" err="1"/>
              <a:t>söyleyerek</a:t>
            </a:r>
            <a:r>
              <a:rPr lang="en-US" sz="2400" dirty="0"/>
              <a:t> </a:t>
            </a:r>
            <a:r>
              <a:rPr lang="en-US" sz="2400" dirty="0" err="1"/>
              <a:t>teşvik</a:t>
            </a:r>
            <a:r>
              <a:rPr lang="en-US" sz="2400" dirty="0"/>
              <a:t> </a:t>
            </a:r>
            <a:r>
              <a:rPr lang="en-US" sz="2400" dirty="0" err="1"/>
              <a:t>edin</a:t>
            </a:r>
            <a:r>
              <a:rPr lang="en-US" sz="2400" dirty="0"/>
              <a:t>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16794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45AC389-8CF9-EB47-BEEA-A8C47E3F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576" y="772357"/>
            <a:ext cx="9070848" cy="291724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err="1"/>
              <a:t>Öğrencilere</a:t>
            </a:r>
            <a:r>
              <a:rPr lang="en-US" sz="2800" dirty="0"/>
              <a:t> </a:t>
            </a:r>
            <a:r>
              <a:rPr lang="en-US" sz="2800" dirty="0" err="1"/>
              <a:t>sürekli</a:t>
            </a:r>
            <a:r>
              <a:rPr lang="en-US" sz="2800" dirty="0"/>
              <a:t> </a:t>
            </a:r>
            <a:r>
              <a:rPr lang="en-US" sz="2800" dirty="0" err="1"/>
              <a:t>çalış</a:t>
            </a:r>
            <a:r>
              <a:rPr lang="en-US" sz="2800" dirty="0"/>
              <a:t> </a:t>
            </a:r>
            <a:r>
              <a:rPr lang="en-US" sz="2800" dirty="0" err="1"/>
              <a:t>demek</a:t>
            </a:r>
            <a:r>
              <a:rPr lang="en-US" sz="2800" dirty="0"/>
              <a:t> </a:t>
            </a:r>
            <a:r>
              <a:rPr lang="en-US" sz="2800" dirty="0" err="1"/>
              <a:t>yerine</a:t>
            </a:r>
            <a:r>
              <a:rPr lang="en-US" sz="2800" dirty="0"/>
              <a:t>....'</a:t>
            </a:r>
            <a:r>
              <a:rPr lang="en-US" sz="2800" i="1" dirty="0"/>
              <a:t>'</a:t>
            </a:r>
            <a:r>
              <a:rPr lang="en-US" sz="2800" i="1" dirty="0" err="1"/>
              <a:t>Nasıl</a:t>
            </a:r>
            <a:r>
              <a:rPr lang="en-US" sz="2800" i="1" dirty="0"/>
              <a:t> </a:t>
            </a:r>
            <a:r>
              <a:rPr lang="en-US" sz="2800" i="1" dirty="0" err="1"/>
              <a:t>gidiyor</a:t>
            </a:r>
            <a:r>
              <a:rPr lang="en-US" sz="2800" i="1" dirty="0"/>
              <a:t>? </a:t>
            </a:r>
            <a:r>
              <a:rPr lang="en-US" sz="2800" i="1" dirty="0" err="1"/>
              <a:t>Neler</a:t>
            </a:r>
            <a:r>
              <a:rPr lang="en-US" sz="2800" i="1" dirty="0"/>
              <a:t> </a:t>
            </a:r>
            <a:r>
              <a:rPr lang="en-US" sz="2800" i="1" dirty="0" err="1"/>
              <a:t>yaptın?Eksik</a:t>
            </a:r>
            <a:r>
              <a:rPr lang="en-US" sz="2800" i="1" dirty="0"/>
              <a:t> </a:t>
            </a:r>
            <a:r>
              <a:rPr lang="en-US" sz="2800" i="1" dirty="0" err="1"/>
              <a:t>kaldığını</a:t>
            </a:r>
            <a:r>
              <a:rPr lang="en-US" sz="2800" i="1" dirty="0"/>
              <a:t> </a:t>
            </a:r>
            <a:r>
              <a:rPr lang="en-US" sz="2800" i="1" dirty="0" err="1"/>
              <a:t>düşündüğün</a:t>
            </a:r>
            <a:r>
              <a:rPr lang="en-US" sz="2800" i="1" dirty="0"/>
              <a:t> </a:t>
            </a:r>
            <a:r>
              <a:rPr lang="en-US" sz="2800" i="1" dirty="0" err="1"/>
              <a:t>konular</a:t>
            </a:r>
            <a:r>
              <a:rPr lang="en-US" sz="2800" i="1" dirty="0"/>
              <a:t> </a:t>
            </a:r>
            <a:r>
              <a:rPr lang="en-US" sz="2800" i="1" dirty="0" err="1"/>
              <a:t>neler</a:t>
            </a:r>
            <a:r>
              <a:rPr lang="en-US" sz="2800" dirty="0"/>
              <a:t>?' </a:t>
            </a:r>
            <a:r>
              <a:rPr lang="en-US" sz="2800" dirty="0" err="1"/>
              <a:t>biçiminde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yaklaşım</a:t>
            </a:r>
            <a:r>
              <a:rPr lang="en-US" sz="2800" dirty="0"/>
              <a:t> </a:t>
            </a:r>
            <a:r>
              <a:rPr lang="en-US" sz="2800" dirty="0" err="1"/>
              <a:t>daha</a:t>
            </a:r>
            <a:r>
              <a:rPr lang="en-US" sz="2800" dirty="0"/>
              <a:t> </a:t>
            </a:r>
            <a:r>
              <a:rPr lang="en-US" sz="2800" dirty="0" err="1"/>
              <a:t>olumlu</a:t>
            </a:r>
            <a:r>
              <a:rPr lang="en-US" sz="2800" dirty="0"/>
              <a:t> </a:t>
            </a:r>
            <a:r>
              <a:rPr lang="en-US" sz="2800" dirty="0" err="1"/>
              <a:t>olabilir</a:t>
            </a:r>
            <a:r>
              <a:rPr lang="en-US" dirty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0891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A3FDA9-036D-614E-9AD0-5B1ED7C1D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576" y="2205071"/>
            <a:ext cx="9070848" cy="1399479"/>
          </a:xfrm>
        </p:spPr>
        <p:txBody>
          <a:bodyPr>
            <a:normAutofit/>
          </a:bodyPr>
          <a:lstStyle/>
          <a:p>
            <a:r>
              <a:rPr lang="tr-TR" sz="3200" dirty="0"/>
              <a:t>SERİK ANADOLU LİSESİ REHBERLİK SERVİSİ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xmlns="" val="12108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94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Ellerin terlemesi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Karın ağrısı, Mide bulantısı,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Hızlı nefes alıp verme,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Kalp çarpıntısı,</a:t>
            </a:r>
            <a:r>
              <a:rPr lang="tr-TR" sz="1600" b="1" dirty="0">
                <a:latin typeface="+mj-lt"/>
              </a:rPr>
              <a:t> </a:t>
            </a:r>
            <a:r>
              <a:rPr lang="id-ID" sz="1600" b="1" dirty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Sık İdrara çıkma</a:t>
            </a:r>
            <a:r>
              <a:rPr lang="tr-TR" sz="1600" b="1" dirty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Ağız kuruluğu,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55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556069" y="1549401"/>
            <a:ext cx="4940118" cy="56388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+mj-lt"/>
              </a:rPr>
              <a:t>Odaklanamama</a:t>
            </a:r>
            <a:r>
              <a:rPr lang="tr-TR" sz="1600" b="1" dirty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+mj-lt"/>
              </a:rPr>
              <a:t>İyi bildiklerini bile hatırlayamama,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Soruların yerine sınav sonucunu düşünme,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Okuduğunu anlamama,</a:t>
            </a:r>
            <a:r>
              <a:rPr lang="tr-TR" sz="1600" b="1" dirty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42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latin typeface="+mj-lt"/>
              </a:rPr>
              <a:t>Verimli </a:t>
            </a:r>
          </a:p>
          <a:p>
            <a:pPr algn="ctr"/>
            <a:r>
              <a:rPr lang="tr-TR" sz="1400" b="1" dirty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latin typeface="+mj-lt"/>
              </a:rPr>
              <a:t>Zamanı Verimli</a:t>
            </a:r>
          </a:p>
          <a:p>
            <a:pPr algn="ctr"/>
            <a:r>
              <a:rPr lang="tr-TR" sz="1400" b="1" dirty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latin typeface="+mj-lt"/>
              </a:rPr>
              <a:t>Sınavla</a:t>
            </a:r>
          </a:p>
          <a:p>
            <a:pPr algn="ctr"/>
            <a:r>
              <a:rPr lang="tr-TR" sz="2000" b="1" dirty="0">
                <a:latin typeface="+mj-lt"/>
              </a:rPr>
              <a:t>İlgili </a:t>
            </a:r>
          </a:p>
          <a:p>
            <a:pPr algn="ctr"/>
            <a:r>
              <a:rPr lang="tr-TR" sz="2000" b="1" dirty="0">
                <a:latin typeface="+mj-lt"/>
              </a:rPr>
              <a:t>Yanlış</a:t>
            </a:r>
          </a:p>
          <a:p>
            <a:pPr algn="ctr"/>
            <a:r>
              <a:rPr lang="tr-TR" sz="2000" b="1" dirty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latin typeface="+mj-lt"/>
              </a:rPr>
              <a:t>Başarı </a:t>
            </a:r>
          </a:p>
          <a:p>
            <a:pPr algn="ctr"/>
            <a:r>
              <a:rPr lang="tr-TR" sz="2000" b="1" dirty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latin typeface="+mj-lt"/>
              </a:rPr>
              <a:t>Yüksek</a:t>
            </a:r>
          </a:p>
          <a:p>
            <a:pPr algn="ctr"/>
            <a:r>
              <a:rPr lang="tr-TR" sz="2000" b="1" dirty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736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175955" y="1745674"/>
            <a:ext cx="7016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Verimli  </a:t>
            </a:r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Çalışmadığında  (</a:t>
            </a:r>
            <a:r>
              <a:rPr lang="tr-TR" sz="2800" dirty="0" smtClean="0">
                <a:solidFill>
                  <a:srgbClr val="FF0000"/>
                </a:solidFill>
              </a:rPr>
              <a:t>İyi öğrenemediğinde.)</a:t>
            </a:r>
            <a:endParaRPr lang="id-ID" sz="2800" dirty="0" smtClean="0">
              <a:solidFill>
                <a:srgbClr val="FF0000"/>
              </a:solidFill>
            </a:endParaRPr>
          </a:p>
          <a:p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3480955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Sınavla ilgili kendinize güvenmez.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4399681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Çabuk unutur….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8" name="Group 39"/>
          <p:cNvGrpSpPr/>
          <p:nvPr/>
        </p:nvGrpSpPr>
        <p:grpSpPr>
          <a:xfrm>
            <a:off x="6814173" y="3603065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18596" y="4399681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133110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3" grpId="0"/>
      <p:bldP spid="35" grpId="0"/>
      <p:bldP spid="60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Çevresi </a:t>
            </a:r>
            <a:r>
              <a:rPr lang="tr-TR" sz="2400" b="1" dirty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Ailesinin sınav sonucu ile ilgili beklentileri ve </a:t>
            </a:r>
          </a:p>
          <a:p>
            <a:r>
              <a:rPr lang="tr-TR" sz="2000" dirty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Arkadaşlarının tepkileri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Öğretmenlerinin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126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Sınavda Zamanı Verimli Kullanmadığında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Bazı sorular için yeterli zamanı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Yetiştiremeyeceğini düşünür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Bazı soruları hızlı yapmak zorunda kalır.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046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748</Words>
  <Application>Microsoft Office PowerPoint</Application>
  <PresentationFormat>Özel</PresentationFormat>
  <Paragraphs>136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Akış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kaygısında öğretmenler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Eda ckmk</dc:creator>
  <cp:lastModifiedBy>Nurullah KAYA</cp:lastModifiedBy>
  <cp:revision>38</cp:revision>
  <dcterms:created xsi:type="dcterms:W3CDTF">2021-03-09T08:36:14Z</dcterms:created>
  <dcterms:modified xsi:type="dcterms:W3CDTF">2021-04-26T07:51:46Z</dcterms:modified>
</cp:coreProperties>
</file>